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2" r:id="rId4"/>
    <p:sldId id="273" r:id="rId5"/>
    <p:sldId id="284" r:id="rId6"/>
    <p:sldId id="283" r:id="rId7"/>
    <p:sldId id="286" r:id="rId8"/>
    <p:sldId id="276" r:id="rId9"/>
    <p:sldId id="285" r:id="rId10"/>
    <p:sldId id="282" r:id="rId11"/>
    <p:sldId id="258" r:id="rId12"/>
    <p:sldId id="260" r:id="rId13"/>
    <p:sldId id="280" r:id="rId14"/>
    <p:sldId id="281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107" d="100"/>
          <a:sy n="107" d="100"/>
        </p:scale>
        <p:origin x="-9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AE7F-3607-41A5-9C18-2C2D4798420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D5DAA-D758-4213-AE51-9B114DCE39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0724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0CE48-AD13-4D01-88E5-4C062A6C414C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883E9F-918D-4860-B0AD-ABF93A95860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0187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83E9F-918D-4860-B0AD-ABF93A95860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2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6BD0-48C1-43DD-9594-03CC976DDC58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4E26-A5E7-4D23-9ED0-D712F30C75D9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6F88-899A-482F-8EC2-ED8CAA19C7BE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3AFD-64B9-44E1-BED7-FDDE11C8D36D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1EAD-A487-4E6B-9E4D-6653046B5472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D35-923E-4684-AEE9-A95AB3CC52A0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A931-DE01-438A-A0E8-E2D0C875DC6A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9BC8F-CC4C-4984-A0C5-BE0F8E133C05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8F4E-A096-435A-A45D-02DDE86CDB31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02E4-8698-4781-AD21-306078402381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C9C8-05C0-46A9-AE3F-E927847C27E5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ECB889C-2E97-4016-9F47-9C824D2622F2}" type="datetime1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E19C9D2-93F2-443E-AC3C-1A1BFD2074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000" cap="none" dirty="0"/>
              <a:t>F</a:t>
            </a:r>
            <a:r>
              <a:rPr lang="en-US" sz="3000" cap="none" dirty="0" smtClean="0"/>
              <a:t>ace </a:t>
            </a:r>
            <a:r>
              <a:rPr lang="en-US" sz="3000" cap="none" dirty="0"/>
              <a:t>D</a:t>
            </a:r>
            <a:r>
              <a:rPr lang="en-US" sz="3000" cap="none" dirty="0" smtClean="0"/>
              <a:t>escription with Local Binary Patterns:</a:t>
            </a:r>
            <a:br>
              <a:rPr lang="en-US" sz="3000" cap="none" dirty="0" smtClean="0"/>
            </a:br>
            <a:r>
              <a:rPr lang="en-US" sz="3000" cap="none" dirty="0" smtClean="0"/>
              <a:t>Application to Face Recognition</a:t>
            </a:r>
            <a:endParaRPr lang="en-US" sz="30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10000"/>
            <a:ext cx="8001000" cy="2438400"/>
          </a:xfrm>
        </p:spPr>
        <p:txBody>
          <a:bodyPr>
            <a:noAutofit/>
          </a:bodyPr>
          <a:lstStyle/>
          <a:p>
            <a:pPr algn="ctr"/>
            <a:r>
              <a:rPr lang="en-US" sz="1800" dirty="0" err="1"/>
              <a:t>Timo</a:t>
            </a:r>
            <a:r>
              <a:rPr lang="en-US" sz="1800" dirty="0"/>
              <a:t> </a:t>
            </a:r>
            <a:r>
              <a:rPr lang="en-US" sz="1800" dirty="0" err="1" smtClean="0"/>
              <a:t>Ahonen</a:t>
            </a:r>
            <a:r>
              <a:rPr lang="en-US" sz="1800" dirty="0" smtClean="0"/>
              <a:t>, </a:t>
            </a:r>
            <a:r>
              <a:rPr lang="en-US" sz="1800" dirty="0" err="1"/>
              <a:t>Abdenour</a:t>
            </a:r>
            <a:r>
              <a:rPr lang="en-US" sz="1800" dirty="0"/>
              <a:t> </a:t>
            </a:r>
            <a:r>
              <a:rPr lang="en-US" sz="1800" dirty="0" err="1" smtClean="0"/>
              <a:t>Hadid</a:t>
            </a:r>
            <a:r>
              <a:rPr lang="en-US" sz="1800" dirty="0" smtClean="0"/>
              <a:t>, and </a:t>
            </a:r>
            <a:r>
              <a:rPr lang="en-US" sz="1800" dirty="0" err="1"/>
              <a:t>Matti</a:t>
            </a:r>
            <a:r>
              <a:rPr lang="en-US" sz="1800" dirty="0"/>
              <a:t> </a:t>
            </a:r>
            <a:r>
              <a:rPr lang="en-US" sz="1800" dirty="0" err="1" smtClean="0"/>
              <a:t>Pietikainen</a:t>
            </a:r>
            <a:endParaRPr lang="en-US" sz="1800" dirty="0" smtClean="0"/>
          </a:p>
          <a:p>
            <a:pPr algn="ctr"/>
            <a:endParaRPr lang="en-US" sz="1800" dirty="0"/>
          </a:p>
          <a:p>
            <a:pPr algn="ctr"/>
            <a:r>
              <a:rPr lang="en-US" sz="1800" dirty="0" smtClean="0"/>
              <a:t>Presented by </a:t>
            </a:r>
            <a:r>
              <a:rPr lang="en-US" sz="1800" dirty="0" err="1" smtClean="0"/>
              <a:t>Farideh</a:t>
            </a:r>
            <a:r>
              <a:rPr lang="en-US" sz="1800" dirty="0" smtClean="0"/>
              <a:t> </a:t>
            </a:r>
            <a:r>
              <a:rPr lang="en-US" sz="1800" dirty="0" err="1" smtClean="0"/>
              <a:t>Foroozandeh</a:t>
            </a:r>
            <a:r>
              <a:rPr lang="en-US" sz="1800" dirty="0" smtClean="0"/>
              <a:t> </a:t>
            </a:r>
            <a:r>
              <a:rPr lang="en-US" sz="1800" dirty="0" err="1" smtClean="0"/>
              <a:t>Shahraki</a:t>
            </a:r>
            <a:endParaRPr lang="en-US" sz="1800" dirty="0"/>
          </a:p>
          <a:p>
            <a:pPr algn="ctr"/>
            <a:endParaRPr lang="en-US" sz="1800" dirty="0" smtClean="0"/>
          </a:p>
          <a:p>
            <a:pPr algn="ctr"/>
            <a:r>
              <a:rPr lang="en-US" sz="1800" dirty="0" smtClean="0"/>
              <a:t>Fall 2015 </a:t>
            </a:r>
          </a:p>
        </p:txBody>
      </p:sp>
    </p:spTree>
    <p:extLst>
      <p:ext uri="{BB962C8B-B14F-4D97-AF65-F5344CB8AC3E}">
        <p14:creationId xmlns:p14="http://schemas.microsoft.com/office/powerpoint/2010/main" val="115888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/>
              <a:t>fa </a:t>
            </a:r>
            <a:r>
              <a:rPr lang="en-US" sz="1600" dirty="0"/>
              <a:t>set, used as a gallery set, contains frontal images of 1196 people.</a:t>
            </a:r>
          </a:p>
          <a:p>
            <a:r>
              <a:rPr lang="en-US" sz="1600" b="1" dirty="0"/>
              <a:t>fb</a:t>
            </a:r>
            <a:r>
              <a:rPr lang="en-US" sz="1600" dirty="0"/>
              <a:t> set (1195 images). The subjects were asked for an alternative facial expression </a:t>
            </a:r>
            <a:endParaRPr lang="en-US" sz="1600" dirty="0" smtClean="0"/>
          </a:p>
          <a:p>
            <a:r>
              <a:rPr lang="en-US" sz="1600" b="1" dirty="0" smtClean="0"/>
              <a:t>fc</a:t>
            </a:r>
            <a:r>
              <a:rPr lang="en-US" sz="1600" dirty="0" smtClean="0"/>
              <a:t> </a:t>
            </a:r>
            <a:r>
              <a:rPr lang="en-US" sz="1600" dirty="0"/>
              <a:t>set (194 images). The photos were taken under different lighting conditions.</a:t>
            </a:r>
          </a:p>
          <a:p>
            <a:r>
              <a:rPr lang="en-US" sz="1600" b="1" dirty="0"/>
              <a:t>dup I </a:t>
            </a:r>
            <a:r>
              <a:rPr lang="en-US" sz="1600" dirty="0"/>
              <a:t>set (722 images). The photos were taken later in time.</a:t>
            </a:r>
          </a:p>
          <a:p>
            <a:r>
              <a:rPr lang="en-US" sz="1600" b="1" dirty="0"/>
              <a:t>dup II </a:t>
            </a:r>
            <a:r>
              <a:rPr lang="en-US" sz="1600" dirty="0"/>
              <a:t>set (234 images). This is a subset of the dup I set containing those images that were taken at least a year after the corresponding gallery image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600" y="3962400"/>
            <a:ext cx="7134054" cy="209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346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LBP is tolerance to monotonic gray-scale changes</a:t>
            </a:r>
          </a:p>
          <a:p>
            <a:r>
              <a:rPr lang="en-US" dirty="0" smtClean="0"/>
              <a:t>No </a:t>
            </a:r>
            <a:r>
              <a:rPr lang="en-US" dirty="0"/>
              <a:t>gray-scale normalization is needed prior to </a:t>
            </a:r>
            <a:r>
              <a:rPr lang="en-US" dirty="0" smtClean="0"/>
              <a:t>apply</a:t>
            </a:r>
          </a:p>
          <a:p>
            <a:r>
              <a:rPr lang="en-US" dirty="0" smtClean="0"/>
              <a:t>Highly discriminative</a:t>
            </a:r>
          </a:p>
          <a:p>
            <a:r>
              <a:rPr lang="en-US" dirty="0"/>
              <a:t>Computationally efficient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" name="Picture 2" descr="C:\Users\Farideh\Desktop\Capture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8002588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895600" y="3124200"/>
            <a:ext cx="6096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3581400" y="3581400"/>
            <a:ext cx="5334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0" name="Rectangle 9"/>
          <p:cNvSpPr/>
          <p:nvPr/>
        </p:nvSpPr>
        <p:spPr>
          <a:xfrm>
            <a:off x="4343400" y="3581400"/>
            <a:ext cx="5334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Rectangle 10"/>
          <p:cNvSpPr/>
          <p:nvPr/>
        </p:nvSpPr>
        <p:spPr>
          <a:xfrm>
            <a:off x="5181600" y="3581400"/>
            <a:ext cx="5334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2" name="Rectangle 11"/>
          <p:cNvSpPr/>
          <p:nvPr/>
        </p:nvSpPr>
        <p:spPr>
          <a:xfrm>
            <a:off x="6781800" y="3581400"/>
            <a:ext cx="5334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3" name="Rectangle 12"/>
          <p:cNvSpPr/>
          <p:nvPr/>
        </p:nvSpPr>
        <p:spPr>
          <a:xfrm>
            <a:off x="6019800" y="3581400"/>
            <a:ext cx="5334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4" name="Rectangle 13"/>
          <p:cNvSpPr/>
          <p:nvPr/>
        </p:nvSpPr>
        <p:spPr>
          <a:xfrm>
            <a:off x="7620000" y="3581400"/>
            <a:ext cx="5334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5" name="Rectangle 14"/>
          <p:cNvSpPr/>
          <p:nvPr/>
        </p:nvSpPr>
        <p:spPr>
          <a:xfrm>
            <a:off x="6781800" y="3124200"/>
            <a:ext cx="5334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6" name="Rectangle 15"/>
          <p:cNvSpPr/>
          <p:nvPr/>
        </p:nvSpPr>
        <p:spPr>
          <a:xfrm>
            <a:off x="6019800" y="3124200"/>
            <a:ext cx="5334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7" name="TextBox 16"/>
          <p:cNvSpPr txBox="1"/>
          <p:nvPr/>
        </p:nvSpPr>
        <p:spPr>
          <a:xfrm>
            <a:off x="457200" y="1295400"/>
            <a:ext cx="853440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600" dirty="0" smtClean="0"/>
              <a:t>Recognition Rate in Different Texture Descriptors For Local Facial Regions</a:t>
            </a:r>
            <a:endParaRPr lang="fa-IR" sz="1600" dirty="0"/>
          </a:p>
        </p:txBody>
      </p:sp>
    </p:spTree>
    <p:extLst>
      <p:ext uri="{BB962C8B-B14F-4D97-AF65-F5344CB8AC3E}">
        <p14:creationId xmlns:p14="http://schemas.microsoft.com/office/powerpoint/2010/main" val="292927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050" name="Picture 2" descr="C:\Users\Farideh\Desktop\Capture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333500"/>
            <a:ext cx="6019800" cy="503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248400"/>
            <a:ext cx="93726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 smtClean="0"/>
              <a:t>The cumulative scores of the LBP and control algorithms on the (a) </a:t>
            </a:r>
            <a:r>
              <a:rPr lang="en-US" sz="1400" dirty="0" err="1" smtClean="0"/>
              <a:t>fb</a:t>
            </a:r>
            <a:r>
              <a:rPr lang="en-US" sz="1400" dirty="0" smtClean="0"/>
              <a:t> , (b) </a:t>
            </a:r>
            <a:r>
              <a:rPr lang="en-US" sz="1400" dirty="0" err="1" smtClean="0"/>
              <a:t>fc</a:t>
            </a:r>
            <a:r>
              <a:rPr lang="en-US" sz="1400" dirty="0" smtClean="0"/>
              <a:t> , (c) </a:t>
            </a:r>
            <a:r>
              <a:rPr lang="en-US" sz="1400" dirty="0" err="1" smtClean="0"/>
              <a:t>dupI</a:t>
            </a:r>
            <a:r>
              <a:rPr lang="en-US" sz="1400" dirty="0" smtClean="0"/>
              <a:t> and (d) dup II probe sets.</a:t>
            </a:r>
            <a:endParaRPr lang="fa-IR" sz="1400" dirty="0"/>
          </a:p>
        </p:txBody>
      </p:sp>
    </p:spTree>
    <p:extLst>
      <p:ext uri="{BB962C8B-B14F-4D97-AF65-F5344CB8AC3E}">
        <p14:creationId xmlns:p14="http://schemas.microsoft.com/office/powerpoint/2010/main" val="253586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MLBP and Staggered MLBP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Multi-Scale LBP (MLBP)</a:t>
            </a:r>
          </a:p>
          <a:p>
            <a:pPr lvl="1">
              <a:buFont typeface="Wingdings" pitchFamily="2" charset="2"/>
              <a:buChar char="§"/>
            </a:pPr>
            <a:r>
              <a:rPr lang="en-US" sz="1600" dirty="0" smtClean="0">
                <a:sym typeface="Wingdings" panose="05000000000000000000" pitchFamily="2" charset="2"/>
              </a:rPr>
              <a:t>More </a:t>
            </a:r>
            <a:r>
              <a:rPr lang="en-US" sz="1600" dirty="0">
                <a:sym typeface="Wingdings" panose="05000000000000000000" pitchFamily="2" charset="2"/>
              </a:rPr>
              <a:t>than one scale of </a:t>
            </a:r>
            <a:r>
              <a:rPr lang="en-US" sz="1600" dirty="0" smtClean="0">
                <a:sym typeface="Wingdings" panose="05000000000000000000" pitchFamily="2" charset="2"/>
              </a:rPr>
              <a:t>neighborhoods</a:t>
            </a:r>
          </a:p>
          <a:p>
            <a:pPr lvl="1">
              <a:buFont typeface="Wingdings" pitchFamily="2" charset="2"/>
              <a:buChar char="§"/>
            </a:pPr>
            <a:r>
              <a:rPr lang="en-US" sz="1600" dirty="0">
                <a:sym typeface="Wingdings" panose="05000000000000000000" pitchFamily="2" charset="2"/>
              </a:rPr>
              <a:t>Three scale with alternative radiuses of 1,3, and 5  more </a:t>
            </a:r>
            <a:r>
              <a:rPr lang="en-US" sz="1600" dirty="0" smtClean="0">
                <a:sym typeface="Wingdings" panose="05000000000000000000" pitchFamily="2" charset="2"/>
              </a:rPr>
              <a:t>information</a:t>
            </a:r>
          </a:p>
          <a:p>
            <a:pPr lvl="1">
              <a:buFont typeface="Wingdings" pitchFamily="2" charset="2"/>
              <a:buChar char="§"/>
            </a:pPr>
            <a:r>
              <a:rPr lang="en-US" sz="1600" dirty="0" smtClean="0">
                <a:sym typeface="Wingdings" panose="05000000000000000000" pitchFamily="2" charset="2"/>
              </a:rPr>
              <a:t>3*256 = 768-bin histogram</a:t>
            </a:r>
          </a:p>
          <a:p>
            <a:r>
              <a:rPr lang="en-US" sz="2000" b="1" dirty="0" smtClean="0"/>
              <a:t>Staggered MLBP</a:t>
            </a:r>
            <a:endParaRPr lang="en-US" sz="2000" b="1" dirty="0" smtClean="0">
              <a:sym typeface="Wingdings" panose="05000000000000000000" pitchFamily="2" charset="2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1600" dirty="0" smtClean="0"/>
              <a:t>3*8=24 directions instead of 8 direction in traditional MLBP</a:t>
            </a:r>
            <a:r>
              <a:rPr lang="en-US" sz="1600" dirty="0" smtClean="0">
                <a:sym typeface="Wingdings" panose="05000000000000000000" pitchFamily="2" charset="2"/>
              </a:rPr>
              <a:t> more feature information and a higher performance is expected.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2" descr="C:\Users\Farideh\Desktop\Captur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753036"/>
            <a:ext cx="5274076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24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MLBP and Staggered </a:t>
            </a:r>
            <a:r>
              <a:rPr lang="en-US" dirty="0" smtClean="0"/>
              <a:t>MLBP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Train 1300 positive and </a:t>
            </a:r>
          </a:p>
          <a:p>
            <a:pPr marL="0" indent="0">
              <a:buNone/>
            </a:pPr>
            <a:r>
              <a:rPr lang="en-US" sz="1600" dirty="0" smtClean="0"/>
              <a:t> 1300 negative samples of </a:t>
            </a:r>
          </a:p>
          <a:p>
            <a:pPr marL="0" indent="0">
              <a:buNone/>
            </a:pPr>
            <a:r>
              <a:rPr lang="en-US" sz="1600" dirty="0" smtClean="0"/>
              <a:t>bicycle with LBP, MLBP and</a:t>
            </a:r>
          </a:p>
          <a:p>
            <a:pPr marL="0" indent="0">
              <a:buNone/>
            </a:pPr>
            <a:r>
              <a:rPr lang="en-US" sz="1600" dirty="0" smtClean="0"/>
              <a:t>staggered  MLBP features</a:t>
            </a:r>
          </a:p>
          <a:p>
            <a:pPr marL="0" indent="0">
              <a:buNone/>
            </a:pPr>
            <a:endParaRPr lang="en-US" sz="1600" dirty="0" smtClean="0"/>
          </a:p>
          <a:p>
            <a:r>
              <a:rPr lang="en-US" sz="1600" dirty="0" smtClean="0"/>
              <a:t>Test 300 positive and 300</a:t>
            </a:r>
          </a:p>
          <a:p>
            <a:pPr marL="0" indent="0">
              <a:buNone/>
            </a:pPr>
            <a:r>
              <a:rPr lang="en-US" sz="1600" dirty="0" smtClean="0"/>
              <a:t>negative images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Picture 2" descr="C:\Users\Farideh\Desktop\lbp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636450"/>
            <a:ext cx="4831140" cy="4261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76600" y="6002784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ROC curves of LBP, MLBP and Staggered MLBP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14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</a:t>
            </a:r>
            <a:r>
              <a:rPr lang="en-US" dirty="0"/>
              <a:t>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Facial images can be seen as micro-patterns(spots, edges, lines, etc</a:t>
            </a:r>
            <a:r>
              <a:rPr lang="en-US" dirty="0" smtClean="0"/>
              <a:t>.).</a:t>
            </a:r>
          </a:p>
          <a:p>
            <a:r>
              <a:rPr lang="en-US" dirty="0" smtClean="0"/>
              <a:t>This texture-based facial descriptor is based on dividing image into small regions.</a:t>
            </a:r>
          </a:p>
          <a:p>
            <a:r>
              <a:rPr lang="en-US" dirty="0" smtClean="0"/>
              <a:t>Computing a texture description of each region using LBP. </a:t>
            </a:r>
          </a:p>
          <a:p>
            <a:r>
              <a:rPr lang="en-US" dirty="0" smtClean="0"/>
              <a:t>Combined these descriptors into a spatially enhanced histogram or feature vector.</a:t>
            </a:r>
          </a:p>
          <a:p>
            <a:r>
              <a:rPr lang="en-US" dirty="0" smtClean="0"/>
              <a:t>Weighted Regions, better </a:t>
            </a:r>
            <a:r>
              <a:rPr lang="en-US" dirty="0" smtClean="0"/>
              <a:t>performance</a:t>
            </a:r>
          </a:p>
          <a:p>
            <a:r>
              <a:rPr lang="en-US" dirty="0" smtClean="0"/>
              <a:t>Pose invariant, illumination invariant, age invariant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97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 err="1"/>
              <a:t>Ahonen</a:t>
            </a:r>
            <a:r>
              <a:rPr lang="en-US" sz="1800" dirty="0"/>
              <a:t>, T., </a:t>
            </a:r>
            <a:r>
              <a:rPr lang="en-US" sz="1800" dirty="0" err="1"/>
              <a:t>Hadid</a:t>
            </a:r>
            <a:r>
              <a:rPr lang="en-US" sz="1800" dirty="0"/>
              <a:t>, A., </a:t>
            </a:r>
            <a:r>
              <a:rPr lang="en-US" sz="1800" dirty="0" err="1"/>
              <a:t>Pietikainen</a:t>
            </a:r>
            <a:r>
              <a:rPr lang="en-US" sz="1800" dirty="0"/>
              <a:t>, M.: Face Description with Local Binary Patterns: Application to Face Recognition. Pattern Analysis and Machine Intelligence, Vol.28, no.12 (2006) </a:t>
            </a:r>
            <a:r>
              <a:rPr lang="en-US" sz="1800" dirty="0" smtClean="0"/>
              <a:t>2037-2041</a:t>
            </a:r>
          </a:p>
          <a:p>
            <a:pPr marL="0" lvl="0" indent="0">
              <a:buNone/>
            </a:pPr>
            <a:endParaRPr lang="en-US" sz="1800" dirty="0"/>
          </a:p>
          <a:p>
            <a:pPr lvl="0"/>
            <a:r>
              <a:rPr lang="en-US" sz="1800" dirty="0"/>
              <a:t>Cao, Y., </a:t>
            </a:r>
            <a:r>
              <a:rPr lang="en-US" sz="1800" dirty="0" err="1"/>
              <a:t>Pranata</a:t>
            </a:r>
            <a:r>
              <a:rPr lang="en-US" sz="1800" dirty="0"/>
              <a:t>, S., </a:t>
            </a:r>
            <a:r>
              <a:rPr lang="en-US" sz="1800" dirty="0" err="1"/>
              <a:t>Yasugi</a:t>
            </a:r>
            <a:r>
              <a:rPr lang="en-US" sz="1800" dirty="0"/>
              <a:t>, M., </a:t>
            </a:r>
            <a:r>
              <a:rPr lang="en-US" sz="1800" dirty="0" err="1"/>
              <a:t>Zhiheng</a:t>
            </a:r>
            <a:r>
              <a:rPr lang="en-US" sz="1800" dirty="0"/>
              <a:t>, N., Nishimura, H.: Staggered Multi-scale LBP for Pedestrian Detection. In: 19</a:t>
            </a:r>
            <a:r>
              <a:rPr lang="en-US" sz="1800" baseline="30000" dirty="0"/>
              <a:t>th</a:t>
            </a:r>
            <a:r>
              <a:rPr lang="en-US" sz="1800" dirty="0"/>
              <a:t> IEEE International Conference on Image Processing (ICIP 2012), 449-452 (2013</a:t>
            </a:r>
            <a:r>
              <a:rPr lang="en-US" sz="1800" dirty="0" smtClean="0"/>
              <a:t>)</a:t>
            </a:r>
          </a:p>
          <a:p>
            <a:pPr lvl="0"/>
            <a:endParaRPr lang="en-US" sz="1800" dirty="0"/>
          </a:p>
          <a:p>
            <a:pPr lvl="0"/>
            <a:r>
              <a:rPr lang="en-US" sz="1800" dirty="0" smtClean="0"/>
              <a:t>Http</a:t>
            </a:r>
            <a:r>
              <a:rPr lang="en-US" sz="1800" dirty="0"/>
              <a:t>://www.scholarpedia.org/article/Local_Binary_Patterns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51054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Part 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Introduction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LBP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Uniform LBP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Face Description using LBP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Results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Conclusion </a:t>
            </a:r>
          </a:p>
          <a:p>
            <a:pPr marL="274320" lvl="1" indent="0">
              <a:buNone/>
            </a:pPr>
            <a:endParaRPr lang="en-US" sz="2200" dirty="0" smtClean="0"/>
          </a:p>
          <a:p>
            <a:r>
              <a:rPr lang="en-US" sz="2600" dirty="0" smtClean="0"/>
              <a:t>Part 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Further improves of LBP (MLBP and staggered MLBP</a:t>
            </a:r>
            <a:r>
              <a:rPr lang="en-US" sz="2200" dirty="0" smtClean="0"/>
              <a:t>)</a:t>
            </a:r>
          </a:p>
          <a:p>
            <a:pPr marL="274320" lvl="1" indent="0">
              <a:buNone/>
            </a:pPr>
            <a:endParaRPr lang="en-US" sz="2200" dirty="0" smtClean="0"/>
          </a:p>
          <a:p>
            <a:r>
              <a:rPr lang="en-US" sz="2600" dirty="0" smtClean="0"/>
              <a:t>References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0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Key issue is face analysis </a:t>
            </a:r>
            <a:r>
              <a:rPr lang="en-US" dirty="0" smtClean="0">
                <a:sym typeface="Wingdings" panose="05000000000000000000" pitchFamily="2" charset="2"/>
              </a:rPr>
              <a:t> finding efficient descriptor for face appearance </a:t>
            </a:r>
          </a:p>
          <a:p>
            <a:pPr algn="just"/>
            <a:endParaRPr lang="en-US" dirty="0" smtClean="0">
              <a:sym typeface="Wingdings" panose="05000000000000000000" pitchFamily="2" charset="2"/>
            </a:endParaRPr>
          </a:p>
          <a:p>
            <a:pPr algn="just"/>
            <a:r>
              <a:rPr lang="en-US" dirty="0" smtClean="0">
                <a:sym typeface="Wingdings" panose="05000000000000000000" pitchFamily="2" charset="2"/>
              </a:rPr>
              <a:t>Holistic methods  Principal component Analysis (PCA), Linear Discriminant Analysis (LDA), and 2D PCA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</a:t>
            </a:r>
          </a:p>
          <a:p>
            <a:pPr algn="just"/>
            <a:r>
              <a:rPr lang="en-US" dirty="0" smtClean="0"/>
              <a:t>Local region methods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 A facial image representation based on Local Binary    Pattern (LBP) texture features from local facial regions.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Strengths : Highly discriminative – invariance to monotonic gray-level changes – computationally efficient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LBP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the best performing texture descriptors</a:t>
            </a:r>
          </a:p>
          <a:p>
            <a:r>
              <a:rPr lang="en-US" dirty="0"/>
              <a:t>A</a:t>
            </a:r>
            <a:r>
              <a:rPr lang="en-US" dirty="0" smtClean="0"/>
              <a:t> label is assigned </a:t>
            </a:r>
            <a:r>
              <a:rPr lang="en-US" dirty="0"/>
              <a:t>to every pixel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/>
              <a:t>center pixel value to threshold the 3x3 </a:t>
            </a:r>
            <a:r>
              <a:rPr lang="en-US" dirty="0" smtClean="0"/>
              <a:t>neighborhood</a:t>
            </a:r>
          </a:p>
          <a:p>
            <a:r>
              <a:rPr lang="en-US" dirty="0" smtClean="0"/>
              <a:t>Result </a:t>
            </a:r>
            <a:r>
              <a:rPr lang="en-US" dirty="0"/>
              <a:t>in binary number </a:t>
            </a:r>
            <a:endParaRPr lang="en-US" dirty="0" smtClean="0"/>
          </a:p>
          <a:p>
            <a:r>
              <a:rPr lang="en-US" dirty="0" smtClean="0"/>
              <a:t>Histogram of the labels is used as a texture descriptor</a:t>
            </a:r>
          </a:p>
          <a:p>
            <a:pPr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 descr="C:\Users\Farideh\Desktop\Capture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267200"/>
            <a:ext cx="8236509" cy="1600200"/>
          </a:xfrm>
          <a:prstGeom prst="rect">
            <a:avLst/>
          </a:prstGeom>
          <a:ln w="3175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76600" y="6019800"/>
            <a:ext cx="2629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Basic LBP operator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15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LBP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LBP is extended to use different </a:t>
            </a:r>
            <a:r>
              <a:rPr lang="en-US" sz="2200" dirty="0" smtClean="0"/>
              <a:t>sizes of neighborhoods.</a:t>
            </a:r>
          </a:p>
          <a:p>
            <a:r>
              <a:rPr lang="en-US" sz="2200" dirty="0" smtClean="0"/>
              <a:t> </a:t>
            </a:r>
            <a:r>
              <a:rPr lang="en-US" sz="2200" dirty="0"/>
              <a:t>Local neighborhoods is defined as a set of </a:t>
            </a:r>
            <a:r>
              <a:rPr lang="en-US" sz="2200" b="1" dirty="0" smtClean="0"/>
              <a:t>sampling points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points </a:t>
            </a:r>
            <a:r>
              <a:rPr lang="en-US" sz="2200" dirty="0"/>
              <a:t>evenly spaced on a circle centered at the labeled pixel</a:t>
            </a:r>
            <a:r>
              <a:rPr lang="en-US" sz="2200" dirty="0" smtClean="0"/>
              <a:t>.</a:t>
            </a:r>
          </a:p>
          <a:p>
            <a:r>
              <a:rPr lang="en-US" sz="2200" b="1" dirty="0"/>
              <a:t>(P,R) , P = number of sampling points , R = radius </a:t>
            </a:r>
            <a:r>
              <a:rPr lang="en-US" sz="2200" dirty="0" smtClean="0"/>
              <a:t> </a:t>
            </a:r>
          </a:p>
          <a:p>
            <a:r>
              <a:rPr lang="en-US" sz="2200" b="1" dirty="0" smtClean="0"/>
              <a:t>Bilinear interpolation </a:t>
            </a:r>
            <a:r>
              <a:rPr lang="en-US" sz="2200" dirty="0"/>
              <a:t>is used if sampling point is not in the center of the </a:t>
            </a:r>
            <a:r>
              <a:rPr lang="en-US" sz="2200" dirty="0" smtClean="0"/>
              <a:t>pixel. </a:t>
            </a:r>
          </a:p>
          <a:p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3" descr="C:\Users\Farideh\Desktop\Capture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038600"/>
            <a:ext cx="6248889" cy="1893346"/>
          </a:xfrm>
          <a:prstGeom prst="rect">
            <a:avLst/>
          </a:prstGeom>
          <a:ln w="3175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60198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The </a:t>
            </a:r>
            <a:r>
              <a:rPr lang="en-US" sz="1400" dirty="0"/>
              <a:t>circular (8,1), (16,2) and (8,2) neighborhoods. The pixel values are </a:t>
            </a:r>
            <a:r>
              <a:rPr lang="en-US" sz="1400" dirty="0" err="1" smtClean="0"/>
              <a:t>bilinearly</a:t>
            </a:r>
            <a:endParaRPr lang="en-US" sz="1400" dirty="0"/>
          </a:p>
          <a:p>
            <a:pPr algn="ctr"/>
            <a:r>
              <a:rPr lang="en-US" sz="1400" dirty="0"/>
              <a:t>interpolated whenever the sampling point is not in the center of a pixel.</a:t>
            </a:r>
          </a:p>
        </p:txBody>
      </p:sp>
    </p:spTree>
    <p:extLst>
      <p:ext uri="{BB962C8B-B14F-4D97-AF65-F5344CB8AC3E}">
        <p14:creationId xmlns:p14="http://schemas.microsoft.com/office/powerpoint/2010/main" val="188148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LBP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679" y="1524000"/>
            <a:ext cx="8229600" cy="4876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Uniform </a:t>
            </a:r>
            <a:r>
              <a:rPr lang="en-US" dirty="0" smtClean="0"/>
              <a:t>patterns </a:t>
            </a:r>
            <a:r>
              <a:rPr lang="en-US" dirty="0"/>
              <a:t>to further improve </a:t>
            </a:r>
            <a:r>
              <a:rPr lang="en-US" dirty="0" smtClean="0"/>
              <a:t>LBP.</a:t>
            </a:r>
          </a:p>
          <a:p>
            <a:pPr>
              <a:lnSpc>
                <a:spcPct val="150000"/>
              </a:lnSpc>
            </a:pPr>
            <a:r>
              <a:rPr lang="en-US" dirty="0"/>
              <a:t>Uniform patterns </a:t>
            </a:r>
            <a:r>
              <a:rPr lang="en-US" dirty="0" smtClean="0"/>
              <a:t>has </a:t>
            </a:r>
            <a:r>
              <a:rPr lang="en-US" dirty="0"/>
              <a:t>at most 2 bitwise transitions in binary pattern.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Histogram </a:t>
            </a:r>
            <a:r>
              <a:rPr lang="en-US" dirty="0"/>
              <a:t>assigns separate bin for every uniform </a:t>
            </a:r>
            <a:r>
              <a:rPr lang="en-US" dirty="0" smtClean="0"/>
              <a:t>pattern.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Histogram </a:t>
            </a:r>
            <a:r>
              <a:rPr lang="en-US" dirty="0"/>
              <a:t>assigns a single bin for all </a:t>
            </a:r>
            <a:r>
              <a:rPr lang="en-US" dirty="0" smtClean="0"/>
              <a:t>non-uniform pattern.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 </a:t>
            </a:r>
            <a:r>
              <a:rPr lang="en-US" dirty="0"/>
              <a:t>FERET dataset, (8,1) neighborhoods : 90.6 percent </a:t>
            </a:r>
            <a:r>
              <a:rPr lang="en-US" dirty="0" smtClean="0"/>
              <a:t>of patterns are </a:t>
            </a:r>
            <a:r>
              <a:rPr lang="en-US" dirty="0"/>
              <a:t>uniform.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95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Uniform </a:t>
            </a:r>
            <a:r>
              <a:rPr lang="en-US" dirty="0" smtClean="0"/>
              <a:t>LBP (2)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Uniform patterns </a:t>
            </a:r>
            <a:r>
              <a:rPr lang="en-US" sz="2000" dirty="0" smtClean="0"/>
              <a:t>examples 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00000000 (0 transitions)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01110000 (2 transitions)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11001111 (2 transitions)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r>
              <a:rPr lang="en-US" sz="2000" dirty="0"/>
              <a:t> Non-uniform patterns </a:t>
            </a:r>
            <a:r>
              <a:rPr lang="en-US" sz="2000" dirty="0" smtClean="0"/>
              <a:t>examples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11001001 (4 transitions)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01010011 </a:t>
            </a:r>
            <a:r>
              <a:rPr lang="en-US" dirty="0" smtClean="0"/>
              <a:t>(5 </a:t>
            </a:r>
            <a:r>
              <a:rPr lang="en-US" dirty="0"/>
              <a:t>transitions)</a:t>
            </a:r>
          </a:p>
          <a:p>
            <a:endParaRPr lang="en-US" sz="2000" dirty="0" smtClean="0"/>
          </a:p>
          <a:p>
            <a:r>
              <a:rPr lang="en-US" sz="2000" dirty="0" smtClean="0"/>
              <a:t> 59 bins histogram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</a:p>
          <a:p>
            <a:pPr marL="0" indent="0">
              <a:buNone/>
            </a:pPr>
            <a:r>
              <a:rPr lang="en-US" sz="2000" dirty="0" smtClean="0">
                <a:sym typeface="Wingdings" panose="05000000000000000000" pitchFamily="2" charset="2"/>
              </a:rPr>
              <a:t>Length of feature vector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3" descr="C:\Users\Farideh\Desktop\AMLGu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600200"/>
            <a:ext cx="4355914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H="1">
            <a:off x="1066800" y="2667000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1447800" y="2667000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1226043" y="3048000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1502916" y="3026546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219200" y="4114800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478872" y="4114800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1683243" y="4114800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981200" y="4114800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1232886" y="4500978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388616" y="4497279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066800" y="4497279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1536022" y="4492101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1797543" y="4497279"/>
            <a:ext cx="114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26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Face description using LBP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Step 1 </a:t>
            </a:r>
            <a:r>
              <a:rPr lang="en-US" sz="1800" dirty="0" smtClean="0"/>
              <a:t>: facial image is divided into local regions (blocks). {R0, R1, …, Rm-1} (pixel-level locality)</a:t>
            </a:r>
          </a:p>
          <a:p>
            <a:endParaRPr lang="en-US" sz="1800" dirty="0" smtClean="0"/>
          </a:p>
          <a:p>
            <a:r>
              <a:rPr lang="en-US" sz="1800" b="1" dirty="0" smtClean="0"/>
              <a:t>Step 2 </a:t>
            </a:r>
            <a:r>
              <a:rPr lang="en-US" sz="1800" dirty="0" smtClean="0"/>
              <a:t>: Extract LBP histogram for each region. </a:t>
            </a:r>
            <a:r>
              <a:rPr lang="en-US" sz="1800" dirty="0"/>
              <a:t>(</a:t>
            </a:r>
            <a:r>
              <a:rPr lang="en-US" sz="1800" dirty="0" smtClean="0"/>
              <a:t>regional-level locality) </a:t>
            </a:r>
          </a:p>
          <a:p>
            <a:endParaRPr lang="en-US" sz="1800" dirty="0" smtClean="0"/>
          </a:p>
          <a:p>
            <a:r>
              <a:rPr lang="en-US" sz="1800" b="1" dirty="0" smtClean="0"/>
              <a:t>Step 3 </a:t>
            </a:r>
            <a:r>
              <a:rPr lang="en-US" sz="1800" dirty="0" smtClean="0"/>
              <a:t>: Concatenated all histograms into a spatially enhanced histogram with length of m x n (n is length of a single LBP histogram). (global-level locality)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2" descr="C:\Users\Farideh\Desktop\LBP-fa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884834"/>
            <a:ext cx="5284620" cy="2594956"/>
          </a:xfrm>
          <a:prstGeom prst="rect">
            <a:avLst/>
          </a:prstGeom>
          <a:ln w="3175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114800" y="6488668"/>
            <a:ext cx="3689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Face description using LBP</a:t>
            </a:r>
          </a:p>
        </p:txBody>
      </p:sp>
    </p:spTree>
    <p:extLst>
      <p:ext uri="{BB962C8B-B14F-4D97-AF65-F5344CB8AC3E}">
        <p14:creationId xmlns:p14="http://schemas.microsoft.com/office/powerpoint/2010/main" val="287997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Face description using LBP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05800" cy="5029200"/>
          </a:xfrm>
        </p:spPr>
        <p:txBody>
          <a:bodyPr/>
          <a:lstStyle/>
          <a:p>
            <a:r>
              <a:rPr lang="en-US" dirty="0" smtClean="0"/>
              <a:t>Specific </a:t>
            </a:r>
            <a:r>
              <a:rPr lang="en-US" dirty="0"/>
              <a:t>facial </a:t>
            </a:r>
            <a:r>
              <a:rPr lang="en-US" dirty="0" smtClean="0"/>
              <a:t>features ( such as eyes) </a:t>
            </a:r>
            <a:r>
              <a:rPr lang="en-US" dirty="0"/>
              <a:t>contain more important </a:t>
            </a:r>
            <a:r>
              <a:rPr lang="en-US" dirty="0" smtClean="0"/>
              <a:t>information</a:t>
            </a:r>
          </a:p>
          <a:p>
            <a:r>
              <a:rPr lang="en-US" dirty="0" smtClean="0"/>
              <a:t>Be weighted based on the importance of information </a:t>
            </a:r>
          </a:p>
          <a:p>
            <a:endParaRPr lang="en-US" dirty="0" smtClean="0"/>
          </a:p>
          <a:p>
            <a:r>
              <a:rPr lang="en-US" sz="1800" dirty="0" smtClean="0"/>
              <a:t> </a:t>
            </a:r>
            <a:r>
              <a:rPr lang="en-US" sz="1800" dirty="0"/>
              <a:t>Chi square distance is </a:t>
            </a:r>
            <a:r>
              <a:rPr lang="en-US" sz="1800" dirty="0" smtClean="0"/>
              <a:t>utilized </a:t>
            </a:r>
          </a:p>
          <a:p>
            <a:r>
              <a:rPr lang="en-US" sz="1800" dirty="0" smtClean="0"/>
              <a:t> </a:t>
            </a:r>
            <a:r>
              <a:rPr lang="en-US" sz="1800" dirty="0"/>
              <a:t>x and ξ= normalized enhanced histograms </a:t>
            </a: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= </a:t>
            </a:r>
            <a:r>
              <a:rPr lang="en-US" sz="1800" dirty="0"/>
              <a:t>histogram index </a:t>
            </a: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dirty="0"/>
              <a:t>j= local region index </a:t>
            </a: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dirty="0" err="1"/>
              <a:t>w</a:t>
            </a:r>
            <a:r>
              <a:rPr lang="en-US" sz="1400" dirty="0" err="1"/>
              <a:t>j</a:t>
            </a:r>
            <a:r>
              <a:rPr lang="en-US" sz="1800" dirty="0"/>
              <a:t>= weight of region </a:t>
            </a:r>
            <a:r>
              <a:rPr lang="en-US" sz="1800" dirty="0" smtClean="0"/>
              <a:t>j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C9D2-93F2-443E-AC3C-1A1BFD207466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3" descr="C:\Users\Farideh\Desktop\Capture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962400"/>
            <a:ext cx="4265656" cy="228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286" y="3176357"/>
            <a:ext cx="38004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14400" y="6172200"/>
            <a:ext cx="8229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200" dirty="0" smtClean="0"/>
              <a:t>(a) 7x7 windows (b) The weights set . Black squares indicate weight 0.0, dark gray 1.0, light gray 2.0 and white</a:t>
            </a:r>
          </a:p>
          <a:p>
            <a:pPr algn="ctr"/>
            <a:r>
              <a:rPr lang="en-US" sz="1200" dirty="0" smtClean="0"/>
              <a:t>4.0.</a:t>
            </a:r>
            <a:endParaRPr lang="fa-IR" sz="1200" dirty="0"/>
          </a:p>
        </p:txBody>
      </p:sp>
    </p:spTree>
    <p:extLst>
      <p:ext uri="{BB962C8B-B14F-4D97-AF65-F5344CB8AC3E}">
        <p14:creationId xmlns:p14="http://schemas.microsoft.com/office/powerpoint/2010/main" val="35687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1149</TotalTime>
  <Words>947</Words>
  <Application>Microsoft Office PowerPoint</Application>
  <PresentationFormat>On-screen Show (4:3)</PresentationFormat>
  <Paragraphs>155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Clarity</vt:lpstr>
      <vt:lpstr>Face Description with Local Binary Patterns: Application to Face Recognition</vt:lpstr>
      <vt:lpstr>Outline</vt:lpstr>
      <vt:lpstr>Introduction </vt:lpstr>
      <vt:lpstr>LBP</vt:lpstr>
      <vt:lpstr>LBP (2)</vt:lpstr>
      <vt:lpstr>Uniform LBP</vt:lpstr>
      <vt:lpstr>Uniform LBP (2)</vt:lpstr>
      <vt:lpstr>Face description using LBP</vt:lpstr>
      <vt:lpstr>Face description using LBP</vt:lpstr>
      <vt:lpstr>Dataset</vt:lpstr>
      <vt:lpstr>Results </vt:lpstr>
      <vt:lpstr>Results (2)</vt:lpstr>
      <vt:lpstr>MLBP and Staggered MLBP</vt:lpstr>
      <vt:lpstr>MLBP and Staggered MLBP (2)</vt:lpstr>
      <vt:lpstr>Conclusion</vt:lpstr>
      <vt:lpstr>References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Face Description with Local Binary Patterns: Application to Face Recognition</dc:title>
  <dc:creator>Farideh</dc:creator>
  <cp:lastModifiedBy>Farideh</cp:lastModifiedBy>
  <cp:revision>46</cp:revision>
  <dcterms:created xsi:type="dcterms:W3CDTF">2015-11-04T04:28:09Z</dcterms:created>
  <dcterms:modified xsi:type="dcterms:W3CDTF">2015-11-05T21:28:38Z</dcterms:modified>
</cp:coreProperties>
</file>